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70" r:id="rId3"/>
    <p:sldId id="260" r:id="rId4"/>
    <p:sldId id="258" r:id="rId5"/>
    <p:sldId id="259" r:id="rId6"/>
    <p:sldId id="301" r:id="rId7"/>
    <p:sldId id="275" r:id="rId8"/>
    <p:sldId id="302" r:id="rId9"/>
    <p:sldId id="312" r:id="rId10"/>
    <p:sldId id="257" r:id="rId11"/>
    <p:sldId id="273" r:id="rId12"/>
    <p:sldId id="274" r:id="rId13"/>
    <p:sldId id="261" r:id="rId14"/>
    <p:sldId id="271" r:id="rId15"/>
    <p:sldId id="305" r:id="rId16"/>
    <p:sldId id="272" r:id="rId17"/>
    <p:sldId id="276" r:id="rId18"/>
    <p:sldId id="304" r:id="rId19"/>
    <p:sldId id="267" r:id="rId20"/>
    <p:sldId id="262" r:id="rId21"/>
    <p:sldId id="281" r:id="rId22"/>
    <p:sldId id="278" r:id="rId23"/>
    <p:sldId id="279" r:id="rId24"/>
    <p:sldId id="284" r:id="rId25"/>
    <p:sldId id="282" r:id="rId26"/>
    <p:sldId id="283" r:id="rId27"/>
    <p:sldId id="277" r:id="rId28"/>
    <p:sldId id="280" r:id="rId29"/>
    <p:sldId id="285" r:id="rId30"/>
    <p:sldId id="287" r:id="rId31"/>
    <p:sldId id="297" r:id="rId32"/>
    <p:sldId id="298" r:id="rId33"/>
    <p:sldId id="309" r:id="rId34"/>
    <p:sldId id="306" r:id="rId35"/>
    <p:sldId id="269" r:id="rId36"/>
    <p:sldId id="268" r:id="rId37"/>
    <p:sldId id="264" r:id="rId38"/>
    <p:sldId id="265" r:id="rId39"/>
    <p:sldId id="290" r:id="rId40"/>
    <p:sldId id="291" r:id="rId41"/>
    <p:sldId id="294" r:id="rId42"/>
    <p:sldId id="295" r:id="rId43"/>
    <p:sldId id="288" r:id="rId44"/>
    <p:sldId id="296" r:id="rId45"/>
    <p:sldId id="289" r:id="rId46"/>
    <p:sldId id="292" r:id="rId47"/>
    <p:sldId id="300" r:id="rId48"/>
    <p:sldId id="29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42"/>
    <p:restoredTop sz="94663"/>
  </p:normalViewPr>
  <p:slideViewPr>
    <p:cSldViewPr snapToGrid="0" snapToObjects="1">
      <p:cViewPr varScale="1">
        <p:scale>
          <a:sx n="99" d="100"/>
          <a:sy n="99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883C7-2FA4-F644-86BB-6310E2E54E4A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2C57B-3890-D444-A5B9-5A9CA5CDB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8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D76A-9234-6246-9E0F-ED71F387C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FBDF2-9D56-F940-8BEB-9B216E6FC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5AAA0-F498-9245-AE58-078BF4766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A902-E576-B841-AA2F-715456702590}" type="datetime1">
              <a:rPr lang="en-AU" smtClean="0"/>
              <a:t>28/5/21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48A2-B07D-5A4A-A4BC-CABF34379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089AC-FA44-A441-8BDC-1D1C0F75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7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062D-E2E4-FD40-956A-4F680334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C0643-9ED3-414B-9341-C89B769BC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6BB57-3C30-044A-9517-6FFEA1A5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D2E4-632D-D846-B772-2D20D12E6208}" type="datetime1">
              <a:rPr lang="en-AU" smtClean="0"/>
              <a:t>28/5/21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01888-0880-2E4F-A108-0C32ACE9E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E803-B7D3-4844-AD37-A4480C3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7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A8891-F19C-2645-838F-AEBB45C35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8C68D-AB65-A940-8AD4-5977DF425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954CB-AD2A-CB40-9D3A-38A99603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3C49-CA0D-FA49-A7BF-1E88948A1F6B}" type="datetime1">
              <a:rPr lang="en-AU" smtClean="0"/>
              <a:t>28/5/21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B1D55-12E5-1742-928E-622AB722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C93D3-7E48-5146-A9AA-644A42C6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1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2775-725B-E443-A7DD-AB8D8556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264C-FB4C-564A-BB81-B93EC17D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10F65-911E-DE46-A402-C3D80D4B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86529-541C-DD45-BEAD-98275BE42966}" type="datetime1">
              <a:rPr lang="en-AU" smtClean="0"/>
              <a:t>28/5/21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07266-BA01-0246-8AC6-B5997E85B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CFF63-4C53-754A-BCD0-CD56657E5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DAB33-8AA1-124A-8742-E45BB74A5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326CF-E8B4-4244-897B-3632CE8EF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881E-C4BF-D444-A56A-142A264D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550E-FA2A-0C40-A27C-9DDDC8E11059}" type="datetime1">
              <a:rPr lang="en-AU" smtClean="0"/>
              <a:t>28/5/21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7797-20C1-944E-914C-1271480E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C460-E848-3345-AB1B-035F74A0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0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670B-FC58-9D48-9030-AD61EEE6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B7960-7BB6-984D-ADBB-975B64D98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5E71E-1856-4640-8AD5-1FAB6D263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B39CE-C754-E747-8A6F-170BFC3D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E62C6-FD26-5C40-813E-9E3F1A0ECA69}" type="datetime1">
              <a:rPr lang="en-AU" smtClean="0"/>
              <a:t>28/5/21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ACAFD-3A13-2E40-A600-BC790443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5F8A1-2E00-8843-AF46-1D39ED4C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7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7482-0E6E-2045-98E2-A84CBFEB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92507-9954-994E-96D3-8C7FEA68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E1075-13D0-CC4B-B58D-C248A18BD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366A4-738A-7643-B76C-0AD274BDB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06BF1-05A8-A949-98EC-B7894F219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83922-810B-8848-BF38-6D0553903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DD4E-703C-CB4B-8992-92E5E66166B9}" type="datetime1">
              <a:rPr lang="en-AU" smtClean="0"/>
              <a:t>28/5/21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3EFF48-8A2A-6340-A33E-F2AE62CE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07C2D0-0B71-6647-ABFD-821DB8A2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6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04FC-FCF5-644D-9F9E-2116A54D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DD61C-EAF7-4240-BD67-C4DE1A4D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63A1-FE04-FF47-886E-1B055E35C981}" type="datetime1">
              <a:rPr lang="en-AU" smtClean="0"/>
              <a:t>28/5/21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3F103-CC29-BF48-8F37-B2B122155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6BDD7-652C-3F40-8D8E-9EC963B6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1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90578-3E06-A949-897E-B64777BE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E186-DB31-E648-BCA1-A0E3FEF3A88B}" type="datetime1">
              <a:rPr lang="en-AU" smtClean="0"/>
              <a:t>28/5/21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AB2C8-FA70-824D-B63A-8AC3B0C0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33D32-6EB6-4D44-B245-C50B984E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7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22C8-31AD-434A-9749-2C5386C9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471C-955D-EF4F-B3D6-13E6F6559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5EA94-0B5F-2B4A-A8D5-BF5CFB331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5E29F-9505-F24C-8198-9E9C23E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3966-8473-C041-8730-478AA1613AE1}" type="datetime1">
              <a:rPr lang="en-AU" smtClean="0"/>
              <a:t>28/5/21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A8191-A5C0-4E45-957F-3A5463C0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1C1ED-C3BE-614A-B436-F204542D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7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0340-EB87-1F43-BE9A-D7181914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53BBF-785B-DD43-8D60-C8870F3DE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26435-4A83-1B42-B91A-F3BDA7E8D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2F11A-3D12-D34E-9861-2C0835C8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602D-4672-074F-B3DB-1B29B63315DD}" type="datetime1">
              <a:rPr lang="en-AU" smtClean="0"/>
              <a:t>28/5/21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FE4B9-110B-964A-80BB-C1472FDC0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EDD2-8751-6741-9C76-71951E55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1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CEF1A-3AF1-2948-A64F-47540519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03176-1898-624D-84C6-EE611EA44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E20E9-371E-7147-A9D9-FA5576E8D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A51FE-02E0-4D49-8E41-672AA6151D17}" type="datetime1">
              <a:rPr lang="en-AU" smtClean="0"/>
              <a:t>28/5/21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35723-6205-3842-8CF7-D61BF56D5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9ED11-2454-1944-869D-801D86AD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A4573-B0EA-B54D-A1E7-3F2B75F3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1476551" TargetMode="External"/><Relationship Id="rId2" Type="http://schemas.openxmlformats.org/officeDocument/2006/relationships/hyperlink" Target="https://zenodo.org/record/147615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F4AA-4171-5D43-8E6E-75F382913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1336" y="43991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Gravitational Wave Data Analysis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C0E8B-23FE-5745-934F-22194BF1B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1336" y="2981863"/>
            <a:ext cx="9144000" cy="1655762"/>
          </a:xfrm>
        </p:spPr>
        <p:txBody>
          <a:bodyPr/>
          <a:lstStyle/>
          <a:p>
            <a:r>
              <a:rPr lang="en-US" dirty="0"/>
              <a:t>Jade Powell</a:t>
            </a:r>
          </a:p>
          <a:p>
            <a:r>
              <a:rPr lang="en-US" dirty="0"/>
              <a:t>OzGrav, Swinburne University of Technology.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BAEC9-3987-C447-8CBD-A7B916D5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614" y="5427399"/>
            <a:ext cx="3947532" cy="1039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0CDF7-73B0-9D44-8D7E-1B6A602B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" y="5227166"/>
            <a:ext cx="2854712" cy="1440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5E0D7-E8A7-AF4D-A916-C70896904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560" y="4791973"/>
            <a:ext cx="2160371" cy="20739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7D1DE-1172-CB40-9F69-17B619C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9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B357-F76E-D441-98FF-7D68E009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27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Auxiliary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28A8-0842-2541-93D0-9E3759CE8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There are over 200,000 channels which monitor instrument behaviour and environmental conditions.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These channels witness a broad spectrum of potential coupling mechanisms.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We look for correlations between data in the gravitational wave channel and these auxiliary channels to identify when glitches occur.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This can be used to “veto” a gravitational wave detection candidate. 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BD2CE-252F-A848-94A3-E92CE067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2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CE49-F277-6940-9701-61B14BAF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15" y="320519"/>
            <a:ext cx="10515600" cy="96187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iDQ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4459B-D512-9847-ACA0-E006F9E14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32" y="1370012"/>
            <a:ext cx="5921299" cy="489871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iDQ produces low-latency probabilities of a gravitational wave candidate being a glitch.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 uses glitches in auxiliary channels to identify glitches in the GW data channel.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 provides statistical inferences about the probability that a glitch exists within the GW channel, by ingesting triggers from an trigger generator and passing to machine learning algorithms.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However, not all glitches occur in auxiliary channels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0F967-8EE2-934C-8BD3-EB299A10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EF360-3BD7-5E4A-9FCD-76399DB94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508" y="1696689"/>
            <a:ext cx="5611226" cy="293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316C5-57E4-DC41-90BE-B1D778F2BDA9}"/>
              </a:ext>
            </a:extLst>
          </p:cNvPr>
          <p:cNvSpPr txBox="1"/>
          <p:nvPr/>
        </p:nvSpPr>
        <p:spPr>
          <a:xfrm>
            <a:off x="9222059" y="4791979"/>
            <a:ext cx="306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Credit: Reed Essick</a:t>
            </a:r>
          </a:p>
        </p:txBody>
      </p:sp>
    </p:spTree>
    <p:extLst>
      <p:ext uri="{BB962C8B-B14F-4D97-AF65-F5344CB8AC3E}">
        <p14:creationId xmlns:p14="http://schemas.microsoft.com/office/powerpoint/2010/main" val="331910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C6C2-DEBD-4D4D-9D36-6D61ABF5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28" y="1935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Glitch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8B1E-C381-BB4C-96E0-F717BE04F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28" y="1719844"/>
            <a:ext cx="3583408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Some glitches occur only in the GW data channel.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We can try and eliminate them by classifying them into different types to help identify their origin.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73DBC-F531-274A-884B-40EB1F60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Image result for ligo glitch classification">
            <a:extLst>
              <a:ext uri="{FF2B5EF4-FFF2-40B4-BE49-F238E27FC236}">
                <a16:creationId xmlns:a16="http://schemas.microsoft.com/office/drawing/2014/main" id="{012B2EF1-CBF5-3544-82E7-5447D92D9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91" y="1519122"/>
            <a:ext cx="7331733" cy="424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EB570-7ED6-9C40-BFB9-E1A5F550E70A}"/>
              </a:ext>
            </a:extLst>
          </p:cNvPr>
          <p:cNvSpPr txBox="1"/>
          <p:nvPr/>
        </p:nvSpPr>
        <p:spPr>
          <a:xfrm>
            <a:off x="9463518" y="5987503"/>
            <a:ext cx="231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Gravity Spy</a:t>
            </a:r>
          </a:p>
        </p:txBody>
      </p:sp>
    </p:spTree>
    <p:extLst>
      <p:ext uri="{BB962C8B-B14F-4D97-AF65-F5344CB8AC3E}">
        <p14:creationId xmlns:p14="http://schemas.microsoft.com/office/powerpoint/2010/main" val="60526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A47E-C167-564C-BA3B-3CF78ABD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33" y="136525"/>
            <a:ext cx="10515600" cy="109568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Glitch Classification with PCA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1E7EF-F04B-E843-B443-EF5949B56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50" y="1657236"/>
            <a:ext cx="5887844" cy="4351338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Early ML studies for glitch classification used Principal Component Analysis (PCA) and Gaussian Mixture Models (GMM).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(See Powell et al. arXiv:1609.06262 &amp; arXiv:1505.01299)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 trigger generator finds the glitches.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time series of whitened glitches are stored in a matrix D on which PCA is performed.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Then GMM clustering is applied to the PC coefficients. 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59F93-1D03-1445-8542-87544A66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E1BB0-5649-CF40-B838-FF010ABB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29" y="1116299"/>
            <a:ext cx="5343476" cy="276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C9ED9-CF75-A744-BCDC-5E570A6A4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1" y="3832905"/>
            <a:ext cx="4037057" cy="30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DEF9-EC97-E141-8D1D-CF08E7ED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Glitch Classification with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C5DC3-8195-4543-A06D-6D5C18348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97" y="1431707"/>
            <a:ext cx="10463121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These studies were then improved with the use of Neural Networks.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Razzano &amp; Cuoco 2018 (arxiv:1803.09933)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apply a CNN to simulated glitches.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3D4B5-FBF3-6F44-83B3-478AB2FE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72" y="3262717"/>
            <a:ext cx="8108142" cy="28221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0473-6C1E-0248-BD43-3D483AE1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8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9ACD-C908-B84B-B66D-E88C2816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20" y="22016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Glitch Classification with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56B1-74EB-F740-826C-6C0363EF1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24" y="1775368"/>
            <a:ext cx="6443546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build images that cover 2 seconds around each glitch from the whitened time series.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Simulated six families of signals.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Training, validation, and test set with ratio 70:15:15.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64F2E-11F8-1044-BB7F-0A175C4B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E9D87-3E95-9D4E-90A7-DCD564F3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81" y="1545722"/>
            <a:ext cx="498829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86829-5006-1345-BEBD-581AAF67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54" y="20796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Gravity Spy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5D82D-CA69-3643-8E46-F639EBFC7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54" y="1434210"/>
            <a:ext cx="1132778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GravitySpy uses citizen scientists to produce training sets for machine learning glitch classification.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17957-3EE2-754E-9D09-67D61DD2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41265-6B8C-DF49-9570-2612DAAC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84" y="319088"/>
            <a:ext cx="4050062" cy="885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21782C-3423-BD48-8469-7029D2745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62" y="2383266"/>
            <a:ext cx="9940383" cy="41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3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882C-63F0-9949-8CFF-CBB18F62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51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Gravity Spy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8BF7D5-B894-5E40-BBE4-FCFC5ECC5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039" y="1058160"/>
            <a:ext cx="9476678" cy="56633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B53B-122F-D441-804D-B5C2F3B9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98985-B31E-0041-821F-0D095562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484" y="319088"/>
            <a:ext cx="4050062" cy="8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6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D1FA-1D80-C54F-862D-1E066DA7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85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How do I try it myself?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EBDE-E3E1-4F4E-BD76-32BCB5474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550"/>
            <a:ext cx="105156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Log into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gravityspy.org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to try classifying glitches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Download already labelled LIGO glitches for training your algorithm from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zenodo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https://zenodo.org/record/1476156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https://zenodo.org/record/1476551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CD2D2-EDC5-CD43-8F44-4A1B476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E2EE-3478-2E4C-AC4F-EE5D5B42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39" y="24727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Compact Binaries Mergers (CBC)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0A6CA-514F-8E4D-AD4D-3DEE34B6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F28D-6976-9E41-A341-FAFF0808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563E1-9920-144B-AA77-71870D977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 will give an overview of some problems in gravitational wave data analysis and how we are trying to solve them with machine learning. </a:t>
            </a:r>
          </a:p>
          <a:p>
            <a:pPr>
              <a:spcAft>
                <a:spcPts val="18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 will include improving data quality, searches for binary black holes and unmodelled gravitational wave bursts, and the astrophysics of gravitational wave sources. </a:t>
            </a:r>
          </a:p>
          <a:p>
            <a:pPr>
              <a:spcAft>
                <a:spcPts val="18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 do not include every study in these areas.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9401-8ED0-D140-B8AC-BCE73844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9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711B-CD94-754D-AFF6-99E3C590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5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Matched filter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D0ED0-2962-0745-AB24-F4CCD16F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54" y="1426175"/>
            <a:ext cx="11305478" cy="4351338"/>
          </a:xfrm>
        </p:spPr>
        <p:txBody>
          <a:bodyPr/>
          <a:lstStyle/>
          <a:p>
            <a:r>
              <a:rPr lang="en-US" dirty="0"/>
              <a:t>Searches for gravitational wave signals from compact binaries use matched filtering. </a:t>
            </a:r>
          </a:p>
          <a:p>
            <a:r>
              <a:rPr lang="en-US" dirty="0"/>
              <a:t>GW detector noise is non-Stationary and non-Gaussian.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379B9-1688-E946-BDE4-B153E225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F46C4-AFC1-594E-905E-8CB48C51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" y="2865887"/>
            <a:ext cx="8742557" cy="31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7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9381-5DB2-074C-97E6-0C7F7682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Matched filter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C06A-4702-DC4C-8B15-218004A07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9" y="1462088"/>
            <a:ext cx="5350727" cy="4581873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Discrete template bank is built to cover the mass-spin parameter space for potential sources.</a:t>
            </a:r>
          </a:p>
          <a:p>
            <a:pPr>
              <a:spcAft>
                <a:spcPts val="12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Density of the bank is determined by the minimum overlap requirement of 0.97 so only 3% of SNR is lost. </a:t>
            </a:r>
          </a:p>
          <a:p>
            <a:pPr>
              <a:spcAft>
                <a:spcPts val="12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Assume spins are aligned to the orbital angular momentum.</a:t>
            </a:r>
          </a:p>
          <a:p>
            <a:pPr>
              <a:spcAft>
                <a:spcPts val="12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Do not account for tidal deformability of neutron stars.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B7D3-9FDD-AC46-8C94-75EA01BD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44CFE-E444-E44A-873F-A22CE153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564" y="1573598"/>
            <a:ext cx="6096000" cy="39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50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1CAB-3429-7F45-A67D-2D6F0F89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83479"/>
            <a:ext cx="10952356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Machine learning CBC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EB3A-183A-FC4B-9D3B-FAA682830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05" y="1498252"/>
            <a:ext cx="10515600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George &amp; Huerta (arXiv:1701.00008) use a system of two deep convolutional neural networks to rapidly detect CBC signals.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use time series as input so that they can find signals too small for image recognition.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30857-854C-0944-BB09-CE0D425E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B2D05-F2DD-6B49-A7F2-81E4664F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61" y="3363525"/>
            <a:ext cx="9678406" cy="317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0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8A3C-A20D-A746-B574-BAFCD3CD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4" y="136525"/>
            <a:ext cx="10970942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Machine learning CBC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A4C1-B007-F445-B112-C20C75469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05" y="1342541"/>
            <a:ext cx="10515600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George &amp; Huerta (arXiv:1701.00008)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find their method 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significantly outperforms conventional machine learning techniques, achieves similar performance compared to matched-filtering while being several orders of magnitude faster.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0EE45-A335-E746-95BD-2E17680C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98A39-7FC5-8846-935D-88E02DE6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18" y="3321210"/>
            <a:ext cx="3348464" cy="3300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9318C-10D6-554F-9434-7BD96146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56" y="3321210"/>
            <a:ext cx="5202258" cy="34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6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8A54-F76F-854F-AEDF-A9F483C6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31" y="1365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Machine learning CBC searches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1AF0-6FD9-CC42-9DEC-31A4C9B7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32" y="1507971"/>
            <a:ext cx="6207978" cy="457072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Gabbard et al. (arXiv:1712.06041) also perform a CBC search with a deep convolutional neural network.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use whitened time series of measured gravitational-wave strain as an input.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 and test on simulated binary black hole signals in synthetic Gaussian LIGO noise.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find they can reproduce the sensitivity of a matched filter search.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0FF40-A000-AB46-946E-EB94EEB1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0D5A1-51A7-9440-AE80-940CD4B7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81" y="2884285"/>
            <a:ext cx="4824707" cy="347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08B6A-55E4-984F-874E-1748AE7F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25" y="501650"/>
            <a:ext cx="4554344" cy="25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7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F139-74D6-5A41-8B98-C0A51FF3E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1365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sz="4800" dirty="0">
                <a:solidFill>
                  <a:schemeClr val="tx2">
                    <a:lumMod val="50000"/>
                  </a:schemeClr>
                </a:solidFill>
              </a:rPr>
              <a:t>Low-latency source-properties (EM-bright)</a:t>
            </a:r>
            <a:endParaRPr lang="en-US" sz="4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A1DB0-1218-6E45-A759-700A7AFC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2738"/>
            <a:ext cx="10515600" cy="4351338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LIGO &amp; Virgo provide two probabilities in low-latency. (See arXiv:1911.00116)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The probability that there is a neutron star in the CBC system, P(</a:t>
            </a:r>
            <a:r>
              <a:rPr lang="en-AU" dirty="0" err="1">
                <a:solidFill>
                  <a:schemeClr val="accent1">
                    <a:lumMod val="50000"/>
                  </a:schemeClr>
                </a:solidFill>
              </a:rPr>
              <a:t>HasNS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)  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The probability that there exists tidally disrupted matter outside the final coalesced object after the merger, P(</a:t>
            </a:r>
            <a:r>
              <a:rPr lang="en-AU" dirty="0" err="1">
                <a:solidFill>
                  <a:schemeClr val="accent1">
                    <a:lumMod val="50000"/>
                  </a:schemeClr>
                </a:solidFill>
              </a:rPr>
              <a:t>HasRemnant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).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Matched filter searches give point estimates of mass and spin but they have large errors!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To solve this a machine learning classification is used. (</a:t>
            </a:r>
            <a:r>
              <a:rPr lang="en-AU" dirty="0" err="1">
                <a:solidFill>
                  <a:schemeClr val="accent1">
                    <a:lumMod val="50000"/>
                  </a:schemeClr>
                </a:solidFill>
              </a:rPr>
              <a:t>scikit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 learn K nearest neighbours, also tried random forest)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54343-B145-EF45-A184-3B3CDB96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05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EA63-DA80-8F4F-9D1E-C691CF1A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32" y="136525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tx2">
                    <a:lumMod val="50000"/>
                  </a:schemeClr>
                </a:solidFill>
              </a:rPr>
              <a:t>Low-latency source-properties (EM-bright)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441C-3387-3043-BB28-795D7E906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29" y="1491799"/>
            <a:ext cx="10515600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 training set is created by injecting fake signals into gravitational wave data and performing a search.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then produces a map between true values and matched filter search point estimates which is learnt by the classifier.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81D7A-47FE-BB4C-B89C-B8EDBB8B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F9915-FDA3-9F47-825D-85A745D6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71" y="3416565"/>
            <a:ext cx="8653157" cy="30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10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9A09-D63E-0942-83A8-0210A037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62" y="50801"/>
            <a:ext cx="11026698" cy="1325563"/>
          </a:xfrm>
        </p:spPr>
        <p:txBody>
          <a:bodyPr>
            <a:noAutofit/>
          </a:bodyPr>
          <a:lstStyle/>
          <a:p>
            <a:r>
              <a:rPr lang="en-US" sz="4800" dirty="0"/>
              <a:t>CBC 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C686-7BEF-3C41-B1E6-6FC566504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62" y="1376364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Characterized by 15 parameters. Masses, spins, distance, inclination, sky position, polarization.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2EF33-318B-A74E-B9A3-801F0234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536BF-FF78-D24F-A5EB-CEBF98F4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30" y="2250904"/>
            <a:ext cx="9244361" cy="3791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6CCA6-34B0-8649-AA61-05CC8FD891F1}"/>
              </a:ext>
            </a:extLst>
          </p:cNvPr>
          <p:cNvSpPr txBox="1"/>
          <p:nvPr/>
        </p:nvSpPr>
        <p:spPr>
          <a:xfrm>
            <a:off x="5655525" y="6042026"/>
            <a:ext cx="471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LIGO &amp; Virgo GWTC-1 arXiv:1811.12907</a:t>
            </a:r>
          </a:p>
        </p:txBody>
      </p:sp>
    </p:spTree>
    <p:extLst>
      <p:ext uri="{BB962C8B-B14F-4D97-AF65-F5344CB8AC3E}">
        <p14:creationId xmlns:p14="http://schemas.microsoft.com/office/powerpoint/2010/main" val="3336877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DF92-862D-DC42-865D-6C3F101B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0" y="2424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CBC Parameter Estimation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96736D-23D7-4448-8B52-8C14116F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270" y="1568025"/>
            <a:ext cx="988643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958BA-4601-4340-B587-E4E45D78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6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BF6F-1947-EF4C-9E4F-EA01B401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MCMC and Nested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B3BE1-B8FF-A14A-858D-256877E7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253331"/>
            <a:ext cx="10515600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We have two main PE codes LALInference and Bilby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MCMC 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Random steps are taken in parameter space, according to a proposal distribution, and accepted or rejected according to the Metropolis-Hastings algorithm. 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Nested sampling can also compute evidences for model selection.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65D93-411A-514E-8AD5-3801BE79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E4197-5372-534E-B51A-8D47D9D8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9" y="4094222"/>
            <a:ext cx="10169912" cy="24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2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E026CC-1E76-E840-912D-3CBE7086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34" y="23165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Gravitational Wave Data Quality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CAC423-2A8A-D449-BEF5-D1E8A6E0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49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A5C1-D33E-C648-B0AF-1AB16BCA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39" y="17268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Machine Learning 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BEC3-E6B8-E948-931E-8161E7444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17" y="1643218"/>
            <a:ext cx="5997498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Chua et al. (arXiv:1909.05966) produce Bayesian posteriors using neural networks.</a:t>
            </a:r>
          </a:p>
          <a:p>
            <a:pPr>
              <a:spcAft>
                <a:spcPts val="12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Gabbard et al. (arXiv:1909.06296) use a conditional variational autoencoder pre-trained on binary black hole signals.</a:t>
            </a:r>
          </a:p>
          <a:p>
            <a:pPr>
              <a:spcAft>
                <a:spcPts val="1200"/>
              </a:spcAft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∼6 orders of magnitude faster than existing techniques.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CE091-12E2-7A40-84CA-38BC43F0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C760A-9CAF-B746-927B-A4D214F3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883" y="1552702"/>
            <a:ext cx="43180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608684-24CF-FE48-B47E-FBB0AFF7EE66}"/>
              </a:ext>
            </a:extLst>
          </p:cNvPr>
          <p:cNvSpPr txBox="1"/>
          <p:nvPr/>
        </p:nvSpPr>
        <p:spPr>
          <a:xfrm>
            <a:off x="7761868" y="5823552"/>
            <a:ext cx="346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is Gabbard et al. method and blue is Bilby nested sampling.</a:t>
            </a:r>
          </a:p>
        </p:txBody>
      </p:sp>
    </p:spTree>
    <p:extLst>
      <p:ext uri="{BB962C8B-B14F-4D97-AF65-F5344CB8AC3E}">
        <p14:creationId xmlns:p14="http://schemas.microsoft.com/office/powerpoint/2010/main" val="3446019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5AB5-5D58-BC4D-ADB4-599F6B88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76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CBC Population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E358E-1232-984C-992E-3B2F9FA0E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534" y="1460361"/>
            <a:ext cx="11338932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Now that we have started to detect a population of black hole signals we can try to do population studies to try and understand signals formation mechanisms. </a:t>
            </a:r>
          </a:p>
          <a:p>
            <a:pPr>
              <a:spcAft>
                <a:spcPts val="1200"/>
              </a:spcAft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Population properties paper from O1+02 (arXiv:</a:t>
            </a:r>
            <a:r>
              <a:rPr lang="en-AU" sz="2600" dirty="0">
                <a:solidFill>
                  <a:schemeClr val="accent1">
                    <a:lumMod val="50000"/>
                  </a:schemeClr>
                </a:solidFill>
              </a:rPr>
              <a:t>1811.12940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).</a:t>
            </a:r>
          </a:p>
          <a:p>
            <a:pPr>
              <a:spcAft>
                <a:spcPts val="1200"/>
              </a:spcAft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Uses phenomenological models (like power laws) combined with Bayesian hierarchical modelling.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46E3F-583C-124B-B911-4A1EFFBB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D1BFF-2F09-A641-9515-C875CF32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591" y="4182408"/>
            <a:ext cx="7848599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20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A627-26D8-F64C-AE4B-12556126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3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CBC Population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6D5E-FD79-794B-BD82-67CF212F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47" y="1740869"/>
            <a:ext cx="6499302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Bayesian hierarchical modelling involves some assumptions of populations mass and spin distributions.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Does not scale well for high dimensional models and a large number of GW detections.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We can use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unmodelling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clustering!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42EFD-5A2D-E245-A1EF-BC2E2D49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A9669-C8AB-B74E-B592-C0B7AF2A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36" y="1462087"/>
            <a:ext cx="4596158" cy="344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FD870-2669-3743-8397-F1972B7BB90D}"/>
              </a:ext>
            </a:extLst>
          </p:cNvPr>
          <p:cNvSpPr txBox="1"/>
          <p:nvPr/>
        </p:nvSpPr>
        <p:spPr>
          <a:xfrm>
            <a:off x="8757423" y="5134303"/>
            <a:ext cx="300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Alison Bolen, The SAS Data Science Blog</a:t>
            </a:r>
          </a:p>
        </p:txBody>
      </p:sp>
    </p:spTree>
    <p:extLst>
      <p:ext uri="{BB962C8B-B14F-4D97-AF65-F5344CB8AC3E}">
        <p14:creationId xmlns:p14="http://schemas.microsoft.com/office/powerpoint/2010/main" val="1478220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9D75-E941-BA48-AFDB-3990D529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81" y="136526"/>
            <a:ext cx="10515600" cy="119486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CBC Population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FACA4-FDB3-D64D-B6F9-B0F43B7FB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9" y="1078899"/>
            <a:ext cx="11552662" cy="4351338"/>
          </a:xfrm>
        </p:spPr>
        <p:txBody>
          <a:bodyPr/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In Powell et al. (arXiv:</a:t>
            </a:r>
            <a:r>
              <a:rPr lang="en-AU" sz="2400" dirty="0">
                <a:solidFill>
                  <a:schemeClr val="accent1">
                    <a:lumMod val="50000"/>
                  </a:schemeClr>
                </a:solidFill>
              </a:rPr>
              <a:t>1905.04825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) we apply unmodelled clustering to masses and spins.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C4B66-E407-D441-8437-D5567067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140E6-04D7-AF4F-B4B1-C54FC31C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79" y="1582309"/>
            <a:ext cx="3843851" cy="2647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AA91F-58AF-054F-8A5E-134DD3F7E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79" y="4139002"/>
            <a:ext cx="3843851" cy="2582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96C49-A0C4-984D-93AF-E943AAFC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112" y="1548731"/>
            <a:ext cx="4093737" cy="2681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5F3C7-D2A0-704B-BA99-65364E971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4139002"/>
            <a:ext cx="4306849" cy="26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82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F9F3-E035-1C47-940C-D3BB2061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76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CBC population studies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090BC-9319-CB48-86F0-0D50993E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75" y="1615339"/>
            <a:ext cx="5897137" cy="440632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Two of the populations have identical mass distributions and different spin.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is difficult because spin is poorly measured.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Determine the number of populations and the number of CBC signals in each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E3A7-F2D9-124A-9D41-731771B2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E7AE6-06B0-664C-B02F-4AFAC361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001" y="597580"/>
            <a:ext cx="4245800" cy="2923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B18BB-0A24-A045-B20E-63FC0E55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2" y="3458738"/>
            <a:ext cx="4372624" cy="28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95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B7E7-0B35-BE43-A4FC-F45A8EA0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5" y="25507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Gravitational Wave Bursts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F1308C-534D-0A4E-8425-2F2AC97B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15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506E-F0EA-CB4E-BD0D-2D504557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44" y="834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What are gravitational wave bursts?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57CB2-4094-A748-9958-A349DC602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4" y="1594454"/>
            <a:ext cx="5720575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A burst is a gravitational wave signal where the waveform morphology is partially or completely unknown. </a:t>
            </a:r>
          </a:p>
          <a:p>
            <a:pPr>
              <a:spcAft>
                <a:spcPts val="1200"/>
              </a:spcAft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The source could be an unknown unknown, a supernova, cosmic string, fast radio burst, compact binaries and others.  </a:t>
            </a:r>
          </a:p>
          <a:p>
            <a:pPr>
              <a:spcAft>
                <a:spcPts val="1200"/>
              </a:spcAft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The main burst search is called coherent Wave Burst (cWB).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B23C1-644A-9A4A-B439-67CD93F1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D56F54-F751-C64F-B65A-A81C35D2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953" y="2244551"/>
            <a:ext cx="4600186" cy="30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2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2A16-5857-6744-8286-104B2E4A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46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Coherent Wave Burst (cWB)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F564-0833-0044-8E5B-9ABC73956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48" y="1635050"/>
            <a:ext cx="4737131" cy="4721299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cWB searches for excess power in the time-frequency domain.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cWB produces reconstructions of gravitational wave signals.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 can detect CBC signals as well as bursts.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gwburst.gitlab.io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/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36709-51C0-8343-A1C3-019D38AB8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78" y="1825625"/>
            <a:ext cx="6272073" cy="4081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941FC-58B3-5C45-9374-135FC0E55F12}"/>
              </a:ext>
            </a:extLst>
          </p:cNvPr>
          <p:cNvSpPr txBox="1"/>
          <p:nvPr/>
        </p:nvSpPr>
        <p:spPr>
          <a:xfrm>
            <a:off x="7415561" y="1506022"/>
            <a:ext cx="297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GW150914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D8961-6048-FB40-8C93-6F57D37C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99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E628E-146A-C94E-9975-1C0AD2F1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BayesWave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B73BE-55D1-3943-BAEA-17A3E8DFF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62" y="1462088"/>
            <a:ext cx="6332033" cy="44201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BayesWave is another standard burst tool. (Cornish, Littenberg, arXiv: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1410.3835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Models signals as a variable number of sine-Gaussian wavelets with power coherent across detectors. 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 produces unmodelled waveform reconstructions and can remove glitches that occur during signals.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2FC40-4827-ED41-969F-BB40B57B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420" y="365125"/>
            <a:ext cx="4428893" cy="6175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B516B-54CB-B647-B115-005EDE8EB511}"/>
              </a:ext>
            </a:extLst>
          </p:cNvPr>
          <p:cNvSpPr txBox="1"/>
          <p:nvPr/>
        </p:nvSpPr>
        <p:spPr>
          <a:xfrm>
            <a:off x="7511276" y="6488668"/>
            <a:ext cx="347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Pankow arXiv:1808.03619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2F8F-D13A-2449-BDE9-F68541F0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6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870C-4A21-4D4D-8A0E-5981B481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6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Supernova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676F-DC7F-D84C-9DE4-6CF38E34A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64" y="1540147"/>
            <a:ext cx="6332035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Some burst searches are for targeted sources like supernovae.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There is not enough supernova waveforms to match filter search, but some supernova waveform features are known.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known features from supernova simulations can be incorporated into supernova searches using machine learning.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EFEF2-89F1-C441-ACF1-13A21F0D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61069-C25E-A24E-98B1-B543ED6934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966515"/>
            <a:ext cx="4705816" cy="2475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0740D-EACC-764C-94F1-933A70F678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429" y="3442085"/>
            <a:ext cx="4895386" cy="264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0A9AB-970D-F94A-87E8-410DABAC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99" y="331272"/>
            <a:ext cx="10515600" cy="96792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Fundamental Noise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09C16-AD7D-3946-AC56-D288C9E6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11866"/>
            <a:ext cx="5534786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0FBC2A-9E64-3249-A2B3-87AB4F3DDB1E}"/>
              </a:ext>
            </a:extLst>
          </p:cNvPr>
          <p:cNvSpPr txBox="1"/>
          <p:nvPr/>
        </p:nvSpPr>
        <p:spPr>
          <a:xfrm>
            <a:off x="394299" y="1459230"/>
            <a:ext cx="570170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accent1">
                    <a:lumMod val="50000"/>
                  </a:schemeClr>
                </a:solidFill>
              </a:rPr>
              <a:t>The sensitivity of a GW detector is limited by fundamental, irreducible noise sources.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accent1">
                    <a:lumMod val="50000"/>
                  </a:schemeClr>
                </a:solidFill>
              </a:rPr>
              <a:t>However, the sensitivity of real-world instruments is often limited by noise sources of different origins, related to instrumental and environmental disturbances.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accent1">
                    <a:lumMod val="50000"/>
                  </a:schemeClr>
                </a:solidFill>
              </a:rPr>
              <a:t>Often these noise sources are non-stationary, i.e., their statistical properties vary over short or long time scales. 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17B24-72B9-8647-AD09-38EF34F8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1BA07-370B-5143-8459-E97C3644EE92}"/>
              </a:ext>
            </a:extLst>
          </p:cNvPr>
          <p:cNvSpPr txBox="1"/>
          <p:nvPr/>
        </p:nvSpPr>
        <p:spPr>
          <a:xfrm>
            <a:off x="8474637" y="5860867"/>
            <a:ext cx="4092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Credit: Advanced LIGO arXiv:1411.4547</a:t>
            </a:r>
          </a:p>
        </p:txBody>
      </p:sp>
    </p:spTree>
    <p:extLst>
      <p:ext uri="{BB962C8B-B14F-4D97-AF65-F5344CB8AC3E}">
        <p14:creationId xmlns:p14="http://schemas.microsoft.com/office/powerpoint/2010/main" val="2913799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5858-17EC-E044-B7A6-AC7F4F565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39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Supernova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52B16-6985-2647-91CA-4ABC27C7F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38" y="1696264"/>
            <a:ext cx="5239214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Astone et al. (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arXiv:1812.05363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 enhance the efficiency of cWB using a neural network.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network is trained on phenomenological waveforms that represent the g-mode emission in supernova waveforms.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2A8E9-83D2-E042-B597-A295103B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7C3CF-B380-794F-9323-496753D52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56" y="1490782"/>
            <a:ext cx="5244590" cy="38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2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1F39-06FD-834F-8566-2D33949F9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75" y="2880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Supernova Search Astone et al.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F876-89BC-5142-B4CF-DAA44A5AF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419" y="1545722"/>
            <a:ext cx="6034671" cy="435133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They use </a:t>
            </a:r>
            <a:r>
              <a:rPr lang="en-US" dirty="0" err="1">
                <a:solidFill>
                  <a:schemeClr val="tx2"/>
                </a:solidFill>
              </a:rPr>
              <a:t>colours</a:t>
            </a:r>
            <a:r>
              <a:rPr lang="en-US" dirty="0">
                <a:solidFill>
                  <a:schemeClr val="tx2"/>
                </a:solidFill>
              </a:rPr>
              <a:t> to determine which detectors find the signal.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4BA43-1031-1443-82B5-2FDE9E6F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4E481-C6D1-334B-85F4-CEF39A2E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33" y="2488580"/>
            <a:ext cx="4131218" cy="3998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C7559D-1363-1B4A-9168-20440D9A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926" y="1048215"/>
            <a:ext cx="4204562" cy="5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62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1BE2-B38A-EF46-AA1B-1E506B49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10" y="2424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Supernova Search Astone et al.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3FCCD5-5C95-4C49-9B6F-FF8CD11BE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853" y="2516962"/>
            <a:ext cx="4950747" cy="34300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46683-07E1-BF45-A4B0-A05ABF1B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50438-18F6-244D-A6CF-36A9C7C311B7}"/>
              </a:ext>
            </a:extLst>
          </p:cNvPr>
          <p:cNvSpPr txBox="1"/>
          <p:nvPr/>
        </p:nvSpPr>
        <p:spPr>
          <a:xfrm>
            <a:off x="557560" y="1645950"/>
            <a:ext cx="895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They find their method increases the sensitivity of traditional cWB</a:t>
            </a:r>
          </a:p>
        </p:txBody>
      </p:sp>
    </p:spTree>
    <p:extLst>
      <p:ext uri="{BB962C8B-B14F-4D97-AF65-F5344CB8AC3E}">
        <p14:creationId xmlns:p14="http://schemas.microsoft.com/office/powerpoint/2010/main" val="130145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9AEE-A0D2-1C4D-B537-56753F20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7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Supernova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4D30-8D3D-BE4C-A02E-87CE5050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60" y="1462088"/>
            <a:ext cx="6755781" cy="4715688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Iess et al. (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arXiv:2001.00279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 have a different approach that does not involve cWB.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use a trigger generator called WDF to find excess power in the detector.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Then they do a neural network classification to decide if the trigger is a signal or noise.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train directly on supernova waveforms.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FFC24-28E1-DE49-916B-E20335BF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5153E-E706-6D46-A23B-686DE253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158" y="1001286"/>
            <a:ext cx="4355481" cy="51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2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88A9-FEAE-3246-B902-8C60C467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68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Supernova Search – Iess et al.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B32E-D954-5C4C-BE71-C90F52560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3271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use both time series and images of data.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obtain high accuracies with both methods and include glitches.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F2B4F-3F9C-5C4C-ADC3-DBD4BDD7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83FA5-5F9E-494A-A213-A2A01CBF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34" y="2652740"/>
            <a:ext cx="4715107" cy="348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403E46-6B8A-F54A-BA5D-D720975B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59" y="2635195"/>
            <a:ext cx="4586868" cy="39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55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A9CB-D120-704F-B04B-3C6B330F3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85" y="136525"/>
            <a:ext cx="10515600" cy="111798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Supernova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EF3E-E0D9-2C4A-B2ED-F0B91C1C4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150224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Chan et al. (arXiv:1912.13517) also train directly on supernova waveforms.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use only the time series waveforms from different explosion mechanisms.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AE48E-4689-1247-82E0-D92AA36B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00CF9-AE67-054F-80E9-3E6219F6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56" y="3429000"/>
            <a:ext cx="8231691" cy="31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54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7633-AA27-BA48-AA43-5ADA98E9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32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Single Detector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DE4E-DA3E-A74D-8EE8-F6B9745D9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7" y="1569147"/>
            <a:ext cx="6588512" cy="4351338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30% of gravitational wave data is collected when only 1 detector is in observing mode.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Can’t do time slides to measure the background if there is only 1 detector.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Cavaglia et al. (arXiv:2002:04591) use machine learning combined with cWB to perform a single detector search for supernovae.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train a genetic programming algorithm on the output parameters of cWB.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4D99E-3962-1D45-8A2A-EE89B41D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23D64-BD20-B148-87BE-F3326458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234" y="1870230"/>
            <a:ext cx="4913344" cy="35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58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BB297-8E2A-8A48-8BF7-4AF8BE03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2" y="18240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Single Detector Search – Cavaglia et al.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7B07-B22D-8A43-ADFF-F4147736D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589" y="1684668"/>
            <a:ext cx="5562600" cy="81721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FNR is false negative rate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Specificity is true negative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D458D-87F1-D54E-AE38-27CB2B51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166B2-37D8-BE40-B010-6E536C37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077" y="2458553"/>
            <a:ext cx="4914900" cy="372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3987D-2613-DD43-9C33-61B1D282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28" y="2621001"/>
            <a:ext cx="4907313" cy="35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17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D688-6B52-E342-8A4F-D24EE8ED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131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560A-D0C8-A145-8498-97E0B533C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Machine learning can improve many areas of gravitational wave science.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Check out our gravitational wave machine learning review paper Elena Cuoco et al. arXiv:2005.03745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There is still plenty of work left to do!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You can download the data from the open science center and try it yourself.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06205-4ABD-0346-B2DF-CE7411BB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4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4B2A-7F28-EF4C-91FE-12AFFB444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91" y="33062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Non-Gaussian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7EAA-8B2C-4948-B139-12515161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99" y="1690688"/>
            <a:ext cx="5516301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Glitches are noise transients that produce excess power in the gravitational wave channel.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are characterized by their SNR, frequency, and morphology.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Thousands of glitches can occur everyday.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They limit the sensitivity of GW searches and can contaminate signals.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239CA-F8CF-4744-A8AE-FC340BB9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710" y="746687"/>
            <a:ext cx="4662904" cy="291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07555-82CD-0C43-A633-D64BEF6D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710" y="3664762"/>
            <a:ext cx="4807869" cy="30408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CAD60-DE8B-6E40-A221-90AAD8EB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8529E-8F32-3C41-9A45-934C3B2E7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49" y="2424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Glitches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A6E3EC-6F76-2A4B-9F99-37680CD80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49" y="1568025"/>
            <a:ext cx="6744629" cy="38352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FA2C5-9FF0-AD4A-9AF1-4E79D8E6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86C03D-0B05-6A45-B624-1B98A0B8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478" y="749126"/>
            <a:ext cx="4437724" cy="3024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94EB81-F624-374D-A2EA-BE8A476E1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101" y="3384358"/>
            <a:ext cx="4437725" cy="2837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FCC5B1-604F-C941-8E4A-37E7D88D9F16}"/>
              </a:ext>
            </a:extLst>
          </p:cNvPr>
          <p:cNvSpPr txBox="1"/>
          <p:nvPr/>
        </p:nvSpPr>
        <p:spPr>
          <a:xfrm>
            <a:off x="9339034" y="4352631"/>
            <a:ext cx="175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microphone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68326-F266-D540-84C9-FB34D6B00871}"/>
              </a:ext>
            </a:extLst>
          </p:cNvPr>
          <p:cNvSpPr txBox="1"/>
          <p:nvPr/>
        </p:nvSpPr>
        <p:spPr>
          <a:xfrm>
            <a:off x="524107" y="5927911"/>
            <a:ext cx="441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LIGO Scientific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892391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B6A2-CD82-2B44-B7E1-2B883908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14201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How do glitches limit search sensitivity?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21AB44-4984-794C-B798-E850CDDD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14103"/>
            <a:ext cx="7113817" cy="31534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7176B-AADA-7D42-BBE7-C3649560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0111A-3ADA-274A-82A1-10DD432AACAE}"/>
              </a:ext>
            </a:extLst>
          </p:cNvPr>
          <p:cNvSpPr txBox="1"/>
          <p:nvPr/>
        </p:nvSpPr>
        <p:spPr>
          <a:xfrm>
            <a:off x="564240" y="4999582"/>
            <a:ext cx="354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Timeslides for measuring the GW background.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3639E-F59F-B24B-980B-16E7520C4CDB}"/>
              </a:ext>
            </a:extLst>
          </p:cNvPr>
          <p:cNvSpPr txBox="1"/>
          <p:nvPr/>
        </p:nvSpPr>
        <p:spPr>
          <a:xfrm>
            <a:off x="7463885" y="5613412"/>
            <a:ext cx="363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Glitches  even occur during signals.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D633E-B763-2E40-9D81-B451862859E3}"/>
              </a:ext>
            </a:extLst>
          </p:cNvPr>
          <p:cNvSpPr txBox="1"/>
          <p:nvPr/>
        </p:nvSpPr>
        <p:spPr>
          <a:xfrm>
            <a:off x="9694127" y="1747109"/>
            <a:ext cx="2497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LIGO Virgo </a:t>
            </a:r>
            <a:r>
              <a:rPr lang="en-AU" sz="1400" dirty="0"/>
              <a:t>arXiv:1710.05832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66C3F-478A-7344-B7A8-20624BEEB27B}"/>
              </a:ext>
            </a:extLst>
          </p:cNvPr>
          <p:cNvSpPr txBox="1"/>
          <p:nvPr/>
        </p:nvSpPr>
        <p:spPr>
          <a:xfrm>
            <a:off x="5317651" y="5005945"/>
            <a:ext cx="131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Derek Davis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5398B-D8F1-FD4F-9C20-E247BFD86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38" y="1702906"/>
            <a:ext cx="5312586" cy="42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8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477D-9D56-374C-B99D-4AB2D80B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03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How do glitches limit search sensitivity?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3B789-AC1E-084B-BE95-C7FF9E1B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98BD9-99A1-5145-A329-E802C76C798C}"/>
              </a:ext>
            </a:extLst>
          </p:cNvPr>
          <p:cNvSpPr txBox="1"/>
          <p:nvPr/>
        </p:nvSpPr>
        <p:spPr>
          <a:xfrm>
            <a:off x="180278" y="6084339"/>
            <a:ext cx="350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LIGO and Virgo Collaborations</a:t>
            </a:r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1DD5231D-4282-4048-A357-6E76D0BA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83" y="1333670"/>
            <a:ext cx="9551831" cy="47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3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E6C7-F2D5-D840-8BAE-595800EE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3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How do glitches limit search sensitivity?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05333-9DC4-DD48-911A-4C9C775E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4573-B0EA-B54D-A1E7-3F2B75F39F2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Image result for GW170817 glitch">
            <a:extLst>
              <a:ext uri="{FF2B5EF4-FFF2-40B4-BE49-F238E27FC236}">
                <a16:creationId xmlns:a16="http://schemas.microsoft.com/office/drawing/2014/main" id="{5E6B16E0-F4BE-C343-B318-8FF94AAD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6" y="1921206"/>
            <a:ext cx="5531003" cy="35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4AC77D2-7B4F-D144-8CD9-A1D682C6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52" y="1212850"/>
            <a:ext cx="51816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717B1-2806-3042-B07D-9472E8A0F657}"/>
              </a:ext>
            </a:extLst>
          </p:cNvPr>
          <p:cNvSpPr txBox="1"/>
          <p:nvPr/>
        </p:nvSpPr>
        <p:spPr>
          <a:xfrm>
            <a:off x="207134" y="5945518"/>
            <a:ext cx="350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LIGO and Virgo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267895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1914</Words>
  <Application>Microsoft Macintosh PowerPoint</Application>
  <PresentationFormat>Widescreen</PresentationFormat>
  <Paragraphs>223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Gravitational Wave Data Analysis with Machine Learning</vt:lpstr>
      <vt:lpstr>Outline </vt:lpstr>
      <vt:lpstr>Gravitational Wave Data Quality</vt:lpstr>
      <vt:lpstr>Fundamental Noise </vt:lpstr>
      <vt:lpstr>Non-Gaussian Noise </vt:lpstr>
      <vt:lpstr>Glitches</vt:lpstr>
      <vt:lpstr>How do glitches limit search sensitivity?</vt:lpstr>
      <vt:lpstr>How do glitches limit search sensitivity?</vt:lpstr>
      <vt:lpstr>How do glitches limit search sensitivity?</vt:lpstr>
      <vt:lpstr>Auxiliary channels</vt:lpstr>
      <vt:lpstr>iDQ</vt:lpstr>
      <vt:lpstr>Glitch Classification</vt:lpstr>
      <vt:lpstr>Glitch Classification with PCA </vt:lpstr>
      <vt:lpstr>Glitch Classification with NN</vt:lpstr>
      <vt:lpstr>Glitch Classification with NN</vt:lpstr>
      <vt:lpstr>Gravity Spy</vt:lpstr>
      <vt:lpstr>Gravity Spy</vt:lpstr>
      <vt:lpstr>How do I try it myself? </vt:lpstr>
      <vt:lpstr>Compact Binaries Mergers (CBC)</vt:lpstr>
      <vt:lpstr>Matched filter searches</vt:lpstr>
      <vt:lpstr>Matched filter searches</vt:lpstr>
      <vt:lpstr>Machine learning CBC searches</vt:lpstr>
      <vt:lpstr>Machine learning CBC searches</vt:lpstr>
      <vt:lpstr>Machine learning CBC searches</vt:lpstr>
      <vt:lpstr>Low-latency source-properties (EM-bright)</vt:lpstr>
      <vt:lpstr>Low-latency source-properties (EM-bright)</vt:lpstr>
      <vt:lpstr>CBC Parameter Estimation</vt:lpstr>
      <vt:lpstr>CBC Parameter Estimation</vt:lpstr>
      <vt:lpstr>MCMC and Nested Sampling</vt:lpstr>
      <vt:lpstr>Machine Learning Parameter Estimation</vt:lpstr>
      <vt:lpstr>CBC Population Studies </vt:lpstr>
      <vt:lpstr>CBC Population Studies </vt:lpstr>
      <vt:lpstr>CBC Population Studies </vt:lpstr>
      <vt:lpstr>CBC population studies </vt:lpstr>
      <vt:lpstr>Gravitational Wave Bursts </vt:lpstr>
      <vt:lpstr>What are gravitational wave bursts? </vt:lpstr>
      <vt:lpstr>Coherent Wave Burst (cWB)</vt:lpstr>
      <vt:lpstr>BayesWave</vt:lpstr>
      <vt:lpstr>Supernova Search</vt:lpstr>
      <vt:lpstr>Supernova Search</vt:lpstr>
      <vt:lpstr>Supernova Search Astone et al. </vt:lpstr>
      <vt:lpstr>Supernova Search Astone et al. </vt:lpstr>
      <vt:lpstr>Supernova Search</vt:lpstr>
      <vt:lpstr>Supernova Search – Iess et al. </vt:lpstr>
      <vt:lpstr>Supernova Search</vt:lpstr>
      <vt:lpstr>Single Detector Search</vt:lpstr>
      <vt:lpstr>Single Detector Search – Cavaglia et al.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Jade Powell</dc:creator>
  <cp:lastModifiedBy>Jade Powell</cp:lastModifiedBy>
  <cp:revision>214</cp:revision>
  <dcterms:created xsi:type="dcterms:W3CDTF">2020-02-20T23:41:39Z</dcterms:created>
  <dcterms:modified xsi:type="dcterms:W3CDTF">2021-05-28T07:02:42Z</dcterms:modified>
</cp:coreProperties>
</file>